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86" r:id="rId3"/>
    <p:sldId id="292" r:id="rId4"/>
    <p:sldId id="293" r:id="rId5"/>
    <p:sldId id="294" r:id="rId6"/>
    <p:sldId id="295" r:id="rId7"/>
    <p:sldId id="296" r:id="rId8"/>
    <p:sldId id="270" r:id="rId9"/>
    <p:sldId id="291" r:id="rId10"/>
    <p:sldId id="281" r:id="rId11"/>
    <p:sldId id="288" r:id="rId12"/>
    <p:sldId id="290" r:id="rId13"/>
    <p:sldId id="280" r:id="rId14"/>
    <p:sldId id="265" r:id="rId15"/>
    <p:sldId id="298" r:id="rId16"/>
    <p:sldId id="271" r:id="rId17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761"/>
    <a:srgbClr val="67192C"/>
    <a:srgbClr val="434A6D"/>
    <a:srgbClr val="99CCFF"/>
    <a:srgbClr val="CCECFF"/>
    <a:srgbClr val="B9DBEA"/>
    <a:srgbClr val="7CC8E5"/>
    <a:srgbClr val="9BC8E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2063" autoAdjust="0"/>
  </p:normalViewPr>
  <p:slideViewPr>
    <p:cSldViewPr>
      <p:cViewPr varScale="1">
        <p:scale>
          <a:sx n="57" d="100"/>
          <a:sy n="57" d="100"/>
        </p:scale>
        <p:origin x="-11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90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B2B6E-986F-4176-9058-7547A7CE81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BE46A4E-EF48-499D-A807-1BAD652D88C1}">
      <dgm:prSet phldrT="[Text]" custT="1"/>
      <dgm:spPr/>
      <dgm:t>
        <a:bodyPr/>
        <a:lstStyle/>
        <a:p>
          <a:r>
            <a:rPr lang="en-GB" sz="2000" dirty="0" smtClean="0"/>
            <a:t>Wind Farm level</a:t>
          </a:r>
          <a:endParaRPr lang="en-GB" sz="2000" dirty="0"/>
        </a:p>
      </dgm:t>
    </dgm:pt>
    <dgm:pt modelId="{50E2DE42-47CC-4833-83BA-618A913F3581}" type="parTrans" cxnId="{3DDDDA16-5656-493D-B7A2-EA90CCBFD82E}">
      <dgm:prSet/>
      <dgm:spPr/>
      <dgm:t>
        <a:bodyPr/>
        <a:lstStyle/>
        <a:p>
          <a:endParaRPr lang="en-GB"/>
        </a:p>
      </dgm:t>
    </dgm:pt>
    <dgm:pt modelId="{4C7AEE3C-2ADF-4207-9594-2A2C76ACB2EC}" type="sibTrans" cxnId="{3DDDDA16-5656-493D-B7A2-EA90CCBFD82E}">
      <dgm:prSet/>
      <dgm:spPr/>
      <dgm:t>
        <a:bodyPr/>
        <a:lstStyle/>
        <a:p>
          <a:endParaRPr lang="en-GB"/>
        </a:p>
      </dgm:t>
    </dgm:pt>
    <dgm:pt modelId="{CD35CAE9-98E1-465C-9925-101E67A6A899}">
      <dgm:prSet phldrT="[Text]" custT="1"/>
      <dgm:spPr/>
      <dgm:t>
        <a:bodyPr/>
        <a:lstStyle/>
        <a:p>
          <a:r>
            <a:rPr lang="en-GB" sz="2000" dirty="0" smtClean="0"/>
            <a:t>WTG </a:t>
          </a:r>
        </a:p>
        <a:p>
          <a:r>
            <a:rPr lang="en-GB" sz="2000" dirty="0" smtClean="0"/>
            <a:t>level</a:t>
          </a:r>
          <a:endParaRPr lang="en-GB" sz="2000" dirty="0"/>
        </a:p>
      </dgm:t>
    </dgm:pt>
    <dgm:pt modelId="{67F637AB-8562-4B5F-AF16-6382F1F9FBE7}" type="parTrans" cxnId="{7897E56B-7B85-428D-80AF-5D6EC0364FC4}">
      <dgm:prSet/>
      <dgm:spPr/>
      <dgm:t>
        <a:bodyPr/>
        <a:lstStyle/>
        <a:p>
          <a:endParaRPr lang="en-GB"/>
        </a:p>
      </dgm:t>
    </dgm:pt>
    <dgm:pt modelId="{61DC3622-24B0-4E68-9E8A-121AD776E98C}" type="sibTrans" cxnId="{7897E56B-7B85-428D-80AF-5D6EC0364FC4}">
      <dgm:prSet/>
      <dgm:spPr/>
      <dgm:t>
        <a:bodyPr/>
        <a:lstStyle/>
        <a:p>
          <a:endParaRPr lang="en-GB"/>
        </a:p>
      </dgm:t>
    </dgm:pt>
    <dgm:pt modelId="{458A6288-82CA-4FF4-BD86-88513441B48A}">
      <dgm:prSet phldrT="[Text]" custT="1"/>
      <dgm:spPr/>
      <dgm:t>
        <a:bodyPr/>
        <a:lstStyle/>
        <a:p>
          <a:r>
            <a:rPr lang="en-GB" sz="1600" dirty="0" smtClean="0"/>
            <a:t>Establishing cause</a:t>
          </a:r>
        </a:p>
        <a:p>
          <a:r>
            <a:rPr lang="en-GB" sz="1600" dirty="0" smtClean="0"/>
            <a:t>Quantifying AEP impact</a:t>
          </a:r>
          <a:endParaRPr lang="en-GB" sz="1600" dirty="0"/>
        </a:p>
      </dgm:t>
    </dgm:pt>
    <dgm:pt modelId="{F45DBECC-2CCB-4BF1-B1B2-0C31D738A776}" type="parTrans" cxnId="{3A710345-86D2-45DA-A9E9-AA661685E51C}">
      <dgm:prSet/>
      <dgm:spPr/>
      <dgm:t>
        <a:bodyPr/>
        <a:lstStyle/>
        <a:p>
          <a:endParaRPr lang="en-GB"/>
        </a:p>
      </dgm:t>
    </dgm:pt>
    <dgm:pt modelId="{EF4C3072-44A2-4B71-889C-BD12FFA2B405}" type="sibTrans" cxnId="{3A710345-86D2-45DA-A9E9-AA661685E51C}">
      <dgm:prSet/>
      <dgm:spPr/>
      <dgm:t>
        <a:bodyPr/>
        <a:lstStyle/>
        <a:p>
          <a:endParaRPr lang="en-GB"/>
        </a:p>
      </dgm:t>
    </dgm:pt>
    <dgm:pt modelId="{AABA588A-DA11-413D-B076-88F9EA6397CC}" type="pres">
      <dgm:prSet presAssocID="{A89B2B6E-986F-4176-9058-7547A7CE81B6}" presName="Name0" presStyleCnt="0">
        <dgm:presLayoutVars>
          <dgm:dir/>
          <dgm:animLvl val="lvl"/>
          <dgm:resizeHandles val="exact"/>
        </dgm:presLayoutVars>
      </dgm:prSet>
      <dgm:spPr/>
    </dgm:pt>
    <dgm:pt modelId="{95A69364-FF49-4644-AADC-D192A990CCDB}" type="pres">
      <dgm:prSet presAssocID="{EBE46A4E-EF48-499D-A807-1BAD652D88C1}" presName="parTxOnly" presStyleLbl="node1" presStyleIdx="0" presStyleCnt="3" custScaleX="26877" custScaleY="25111" custLinFactX="-10078" custLinFactNeighborX="-100000" custLinFactNeighborY="-538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31CB4D-74B4-4542-936D-2C4BA89E630E}" type="pres">
      <dgm:prSet presAssocID="{4C7AEE3C-2ADF-4207-9594-2A2C76ACB2EC}" presName="parTxOnlySpace" presStyleCnt="0"/>
      <dgm:spPr/>
    </dgm:pt>
    <dgm:pt modelId="{EFC850D1-6AD8-45CE-ADAB-9A106F6D54D2}" type="pres">
      <dgm:prSet presAssocID="{CD35CAE9-98E1-465C-9925-101E67A6A899}" presName="parTxOnly" presStyleLbl="node1" presStyleIdx="1" presStyleCnt="3" custScaleX="23747" custScaleY="25465" custLinFactNeighborX="-12973" custLinFactNeighborY="-266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6A64E2-AFAA-4B9E-83AE-23119F2F356E}" type="pres">
      <dgm:prSet presAssocID="{61DC3622-24B0-4E68-9E8A-121AD776E98C}" presName="parTxOnlySpace" presStyleCnt="0"/>
      <dgm:spPr/>
    </dgm:pt>
    <dgm:pt modelId="{EB9428A1-F30F-49B3-B5E3-2DE01517BA78}" type="pres">
      <dgm:prSet presAssocID="{458A6288-82CA-4FF4-BD86-88513441B48A}" presName="parTxOnly" presStyleLbl="node1" presStyleIdx="2" presStyleCnt="3" custScaleX="32067" custScaleY="39875" custLinFactX="13681" custLinFactNeighborX="100000" custLinFactNeighborY="616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0C6DF9A-359A-4FD5-8B79-4D6C3891DAF3}" type="presOf" srcId="{458A6288-82CA-4FF4-BD86-88513441B48A}" destId="{EB9428A1-F30F-49B3-B5E3-2DE01517BA78}" srcOrd="0" destOrd="0" presId="urn:microsoft.com/office/officeart/2005/8/layout/chevron1"/>
    <dgm:cxn modelId="{224EA9CC-4D30-4FE5-A20B-D445BA248B69}" type="presOf" srcId="{A89B2B6E-986F-4176-9058-7547A7CE81B6}" destId="{AABA588A-DA11-413D-B076-88F9EA6397CC}" srcOrd="0" destOrd="0" presId="urn:microsoft.com/office/officeart/2005/8/layout/chevron1"/>
    <dgm:cxn modelId="{7897E56B-7B85-428D-80AF-5D6EC0364FC4}" srcId="{A89B2B6E-986F-4176-9058-7547A7CE81B6}" destId="{CD35CAE9-98E1-465C-9925-101E67A6A899}" srcOrd="1" destOrd="0" parTransId="{67F637AB-8562-4B5F-AF16-6382F1F9FBE7}" sibTransId="{61DC3622-24B0-4E68-9E8A-121AD776E98C}"/>
    <dgm:cxn modelId="{3DDDDA16-5656-493D-B7A2-EA90CCBFD82E}" srcId="{A89B2B6E-986F-4176-9058-7547A7CE81B6}" destId="{EBE46A4E-EF48-499D-A807-1BAD652D88C1}" srcOrd="0" destOrd="0" parTransId="{50E2DE42-47CC-4833-83BA-618A913F3581}" sibTransId="{4C7AEE3C-2ADF-4207-9594-2A2C76ACB2EC}"/>
    <dgm:cxn modelId="{3A710345-86D2-45DA-A9E9-AA661685E51C}" srcId="{A89B2B6E-986F-4176-9058-7547A7CE81B6}" destId="{458A6288-82CA-4FF4-BD86-88513441B48A}" srcOrd="2" destOrd="0" parTransId="{F45DBECC-2CCB-4BF1-B1B2-0C31D738A776}" sibTransId="{EF4C3072-44A2-4B71-889C-BD12FFA2B405}"/>
    <dgm:cxn modelId="{93B8AB70-F4A6-45E7-A17F-88B7068D34BE}" type="presOf" srcId="{CD35CAE9-98E1-465C-9925-101E67A6A899}" destId="{EFC850D1-6AD8-45CE-ADAB-9A106F6D54D2}" srcOrd="0" destOrd="0" presId="urn:microsoft.com/office/officeart/2005/8/layout/chevron1"/>
    <dgm:cxn modelId="{6F3703AE-0A18-4247-9118-1A1C6A671EE0}" type="presOf" srcId="{EBE46A4E-EF48-499D-A807-1BAD652D88C1}" destId="{95A69364-FF49-4644-AADC-D192A990CCDB}" srcOrd="0" destOrd="0" presId="urn:microsoft.com/office/officeart/2005/8/layout/chevron1"/>
    <dgm:cxn modelId="{269FAFFF-FAE4-4433-8CB2-801F63868A25}" type="presParOf" srcId="{AABA588A-DA11-413D-B076-88F9EA6397CC}" destId="{95A69364-FF49-4644-AADC-D192A990CCDB}" srcOrd="0" destOrd="0" presId="urn:microsoft.com/office/officeart/2005/8/layout/chevron1"/>
    <dgm:cxn modelId="{B0CD62EC-0B7E-4603-9871-4D60ED341575}" type="presParOf" srcId="{AABA588A-DA11-413D-B076-88F9EA6397CC}" destId="{8731CB4D-74B4-4542-936D-2C4BA89E630E}" srcOrd="1" destOrd="0" presId="urn:microsoft.com/office/officeart/2005/8/layout/chevron1"/>
    <dgm:cxn modelId="{DB3ABEDA-FAA1-4073-AD9E-5EBA40C9ADE1}" type="presParOf" srcId="{AABA588A-DA11-413D-B076-88F9EA6397CC}" destId="{EFC850D1-6AD8-45CE-ADAB-9A106F6D54D2}" srcOrd="2" destOrd="0" presId="urn:microsoft.com/office/officeart/2005/8/layout/chevron1"/>
    <dgm:cxn modelId="{B133FA3D-B17A-4922-945D-46892B9D072E}" type="presParOf" srcId="{AABA588A-DA11-413D-B076-88F9EA6397CC}" destId="{416A64E2-AFAA-4B9E-83AE-23119F2F356E}" srcOrd="3" destOrd="0" presId="urn:microsoft.com/office/officeart/2005/8/layout/chevron1"/>
    <dgm:cxn modelId="{C9775C94-EC60-4AC3-A2AB-B17C1CE240B0}" type="presParOf" srcId="{AABA588A-DA11-413D-B076-88F9EA6397CC}" destId="{EB9428A1-F30F-49B3-B5E3-2DE01517BA7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5A69364-FF49-4644-AADC-D192A990CCDB}">
      <dsp:nvSpPr>
        <dsp:cNvPr id="0" name=""/>
        <dsp:cNvSpPr/>
      </dsp:nvSpPr>
      <dsp:spPr>
        <a:xfrm>
          <a:off x="0" y="216022"/>
          <a:ext cx="2148248" cy="8028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Wind Farm level</a:t>
          </a:r>
          <a:endParaRPr lang="en-GB" sz="2000" kern="1200" dirty="0"/>
        </a:p>
      </dsp:txBody>
      <dsp:txXfrm>
        <a:off x="0" y="216022"/>
        <a:ext cx="2148248" cy="802837"/>
      </dsp:txXfrm>
    </dsp:sp>
    <dsp:sp modelId="{EFC850D1-6AD8-45CE-ADAB-9A106F6D54D2}">
      <dsp:nvSpPr>
        <dsp:cNvPr id="0" name=""/>
        <dsp:cNvSpPr/>
      </dsp:nvSpPr>
      <dsp:spPr>
        <a:xfrm>
          <a:off x="2736301" y="1080117"/>
          <a:ext cx="1898071" cy="8141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WTG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level</a:t>
          </a:r>
          <a:endParaRPr lang="en-GB" sz="2000" kern="1200" dirty="0"/>
        </a:p>
      </dsp:txBody>
      <dsp:txXfrm>
        <a:off x="2736301" y="1080117"/>
        <a:ext cx="1898071" cy="814155"/>
      </dsp:txXfrm>
    </dsp:sp>
    <dsp:sp modelId="{EB9428A1-F30F-49B3-B5E3-2DE01517BA78}">
      <dsp:nvSpPr>
        <dsp:cNvPr id="0" name=""/>
        <dsp:cNvSpPr/>
      </dsp:nvSpPr>
      <dsp:spPr>
        <a:xfrm>
          <a:off x="5429808" y="3405654"/>
          <a:ext cx="2563079" cy="12748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Establishing cause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Quantifying AEP impact</a:t>
          </a:r>
          <a:endParaRPr lang="en-GB" sz="1600" kern="1200" dirty="0"/>
        </a:p>
      </dsp:txBody>
      <dsp:txXfrm>
        <a:off x="5429808" y="3405654"/>
        <a:ext cx="2563079" cy="1274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79388"/>
            <a:ext cx="4411663" cy="288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57200" y="468313"/>
            <a:ext cx="4411663" cy="2873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2F4CAFA-F254-4543-A7A6-29CADF129434}" type="datetimeFigureOut">
              <a:rPr lang="en-GB"/>
              <a:pPr>
                <a:defRPr/>
              </a:pPr>
              <a:t>30/11/2012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F1CA97F-278B-4674-A078-3746FF223A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35846" name="Picture 6" descr="SSE - corporate logo (JPG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9825" y="179388"/>
            <a:ext cx="15033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0415DBD-8E9B-44EB-8C9B-2F5C079C482C}" type="datetimeFigureOut">
              <a:rPr lang="en-GB"/>
              <a:pPr>
                <a:defRPr/>
              </a:pPr>
              <a:t>30/11/2012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43A289E-2955-4D64-8866-1759DE3589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56A539-65CC-49DC-958A-6D12AC37230F}" type="slidenum">
              <a:rPr lang="en-GB" smtClean="0">
                <a:latin typeface="Arial" charset="0"/>
                <a:cs typeface="Arial" charset="0"/>
              </a:rPr>
              <a:pPr/>
              <a:t>1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4284A40-A463-45A5-9922-E1EB8282D0E3}" type="slidenum">
              <a:rPr lang="en-GB" smtClean="0">
                <a:latin typeface="Arial" charset="0"/>
                <a:cs typeface="Arial" charset="0"/>
              </a:rPr>
              <a:pPr/>
              <a:t>12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CDA830-ED59-4B66-AD69-6755B8FC202C}" type="slidenum">
              <a:rPr lang="en-GB" smtClean="0">
                <a:latin typeface="Arial" charset="0"/>
                <a:cs typeface="Arial" charset="0"/>
              </a:rPr>
              <a:pPr/>
              <a:t>13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Avoid discrepancies between OEM &amp; Developer’s AEP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solidFill>
                  <a:srgbClr val="FF0000"/>
                </a:solidFill>
              </a:rPr>
              <a:t>Further incentives needed?</a:t>
            </a:r>
            <a:endParaRPr lang="en-GB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726327-9C4B-4F3D-9BE0-44511F16C29F}" type="slidenum">
              <a:rPr lang="en-GB" smtClean="0">
                <a:latin typeface="Arial" charset="0"/>
                <a:cs typeface="Arial" charset="0"/>
              </a:rPr>
              <a:pPr/>
              <a:t>14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130688-0521-408B-90DB-6ECA88B8B0AE}" type="slidenum">
              <a:rPr lang="en-GB" smtClean="0">
                <a:latin typeface="Arial" charset="0"/>
                <a:cs typeface="Arial" charset="0"/>
              </a:rPr>
              <a:pPr/>
              <a:t>16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B17E2C6-F460-48C9-A425-99C2B2896EE0}" type="slidenum">
              <a:rPr lang="en-GB" smtClean="0">
                <a:latin typeface="Arial" charset="0"/>
                <a:cs typeface="Arial" charset="0"/>
              </a:rPr>
              <a:pPr/>
              <a:t>2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E38AFF-FC0E-4669-999D-858D64E7F807}" type="slidenum">
              <a:rPr lang="en-GB" smtClean="0">
                <a:latin typeface="Arial" charset="0"/>
                <a:cs typeface="Arial" charset="0"/>
              </a:rPr>
              <a:pPr/>
              <a:t>3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0A9269-6C40-40C5-8AD4-63BD267FA728}" type="slidenum">
              <a:rPr lang="en-GB" smtClean="0">
                <a:latin typeface="Arial" charset="0"/>
                <a:cs typeface="Arial" charset="0"/>
              </a:rPr>
              <a:pPr/>
              <a:t>6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8A9805-7C95-4E80-B3BE-42C93BF7A8B7}" type="slidenum">
              <a:rPr lang="en-GB" smtClean="0">
                <a:latin typeface="Arial" charset="0"/>
                <a:cs typeface="Arial" charset="0"/>
              </a:rPr>
              <a:pPr/>
              <a:t>8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15AF98-F66B-40F6-BAEC-A2364B3108AE}" type="slidenum">
              <a:rPr lang="en-GB" smtClean="0">
                <a:latin typeface="Arial" charset="0"/>
                <a:cs typeface="Arial" charset="0"/>
              </a:rPr>
              <a:pPr/>
              <a:t>9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A2F7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GB" sz="2400">
              <a:latin typeface="Times"/>
            </a:endParaRPr>
          </a:p>
        </p:txBody>
      </p:sp>
      <p:pic>
        <p:nvPicPr>
          <p:cNvPr id="5" name="Picture 6" descr="SSE_Frieze_RGB.png                                             0067AB7BLeopard_Boot                   C4F69DED: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SSE_colour strip3.png                                          00695E7CLeopard_Boot                   C4F69DED: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88100"/>
            <a:ext cx="91487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2665413"/>
            <a:ext cx="7316787" cy="98901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657600"/>
            <a:ext cx="7316787" cy="1752600"/>
          </a:xfrm>
        </p:spPr>
        <p:txBody>
          <a:bodyPr/>
          <a:lstStyle>
            <a:lvl1pPr>
              <a:spcBef>
                <a:spcPct val="0"/>
              </a:spcBef>
              <a:defRPr sz="3200" b="0"/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1113" y="685800"/>
            <a:ext cx="1868487" cy="4949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685800"/>
            <a:ext cx="5453063" cy="4949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685800"/>
            <a:ext cx="7316787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0" y="1520825"/>
            <a:ext cx="3581400" cy="4114800"/>
          </a:xfrm>
        </p:spPr>
        <p:txBody>
          <a:bodyPr/>
          <a:lstStyle>
            <a:lvl2pPr marL="266700" indent="-266700">
              <a:defRPr/>
            </a:lvl2pPr>
            <a:lvl3pPr marL="630238" indent="-180975">
              <a:defRPr/>
            </a:lvl3pPr>
            <a:lvl4pPr marL="982663" indent="-180975">
              <a:defRPr/>
            </a:lvl4pPr>
            <a:lvl5pPr marL="1346200" indent="-180975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450" y="1520825"/>
            <a:ext cx="3582988" cy="4114800"/>
          </a:xfrm>
        </p:spPr>
        <p:txBody>
          <a:bodyPr/>
          <a:lstStyle>
            <a:lvl2pPr marL="266700" indent="-266700">
              <a:defRPr/>
            </a:lvl2pPr>
            <a:lvl3pPr marL="630238" indent="-180975">
              <a:defRPr/>
            </a:lvl3pPr>
            <a:lvl4pPr marL="982663" indent="-180975">
              <a:defRPr/>
            </a:lvl4pPr>
            <a:lvl5pPr marL="1346200" indent="-180975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685800"/>
            <a:ext cx="7316787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5650" y="1520825"/>
            <a:ext cx="7316788" cy="4114800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0" indent="179388">
              <a:defRPr/>
            </a:lvl2pPr>
            <a:lvl3pPr marL="534988" indent="-173038">
              <a:tabLst>
                <a:tab pos="896938" algn="l"/>
              </a:tabLst>
              <a:defRPr/>
            </a:lvl3pPr>
            <a:lvl4pPr marL="896938" indent="-180975">
              <a:tabLst>
                <a:tab pos="896938" algn="l"/>
              </a:tabLst>
              <a:defRPr/>
            </a:lvl4pPr>
            <a:lvl5pPr marL="1258888" indent="-180975">
              <a:tabLst>
                <a:tab pos="896938" algn="l"/>
              </a:tabLs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520825"/>
            <a:ext cx="3581400" cy="4114800"/>
          </a:xfrm>
        </p:spPr>
        <p:txBody>
          <a:bodyPr/>
          <a:lstStyle>
            <a:lvl1pPr>
              <a:defRPr sz="2800"/>
            </a:lvl1pPr>
            <a:lvl2pPr marL="266700" indent="-266700">
              <a:defRPr sz="2400"/>
            </a:lvl2pPr>
            <a:lvl3pPr marL="633413" indent="-184150">
              <a:defRPr sz="2000"/>
            </a:lvl3pPr>
            <a:lvl4pPr marL="982663" indent="-180975">
              <a:defRPr sz="1800"/>
            </a:lvl4pPr>
            <a:lvl5pPr marL="1346200" indent="-180975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450" y="1520825"/>
            <a:ext cx="3582988" cy="4114800"/>
          </a:xfrm>
        </p:spPr>
        <p:txBody>
          <a:bodyPr/>
          <a:lstStyle>
            <a:lvl1pPr>
              <a:defRPr sz="2800"/>
            </a:lvl1pPr>
            <a:lvl2pPr marL="266700" indent="-266700">
              <a:defRPr sz="2400"/>
            </a:lvl2pPr>
            <a:lvl3pPr marL="630238" indent="-180975">
              <a:defRPr sz="2000"/>
            </a:lvl3pPr>
            <a:lvl4pPr marL="982663" indent="-180975">
              <a:defRPr sz="1800"/>
            </a:lvl4pPr>
            <a:lvl5pPr marL="1346200" indent="-180975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 marL="266700" indent="-266700">
              <a:defRPr sz="2000"/>
            </a:lvl2pPr>
            <a:lvl3pPr marL="630238" indent="-180975">
              <a:defRPr sz="1800"/>
            </a:lvl3pPr>
            <a:lvl4pPr marL="982663" indent="-180975">
              <a:defRPr sz="1600"/>
            </a:lvl4pPr>
            <a:lvl5pPr marL="1346200" indent="-180975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 marL="266700" indent="-266700">
              <a:defRPr sz="2000"/>
            </a:lvl2pPr>
            <a:lvl3pPr marL="630238" indent="-180975">
              <a:defRPr sz="1800"/>
            </a:lvl3pPr>
            <a:lvl4pPr marL="982663" indent="-180975">
              <a:defRPr sz="1600"/>
            </a:lvl4pPr>
            <a:lvl5pPr marL="1346200" indent="-180975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266700" indent="-266700">
              <a:defRPr sz="2800"/>
            </a:lvl2pPr>
            <a:lvl3pPr marL="801688" indent="-266700">
              <a:defRPr sz="2400"/>
            </a:lvl3pPr>
            <a:lvl4pPr marL="1255713" indent="-273050">
              <a:defRPr sz="2000"/>
            </a:lvl4pPr>
            <a:lvl5pPr marL="1698625" indent="-2667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4800600"/>
          </a:xfrm>
          <a:prstGeom prst="rect">
            <a:avLst/>
          </a:prstGeom>
          <a:gradFill rotWithShape="0">
            <a:gsLst>
              <a:gs pos="0">
                <a:srgbClr val="B9DBEA"/>
              </a:gs>
              <a:gs pos="100000">
                <a:srgbClr val="B9DBEA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GB" sz="2400">
              <a:latin typeface="Time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85800"/>
            <a:ext cx="7316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520825"/>
            <a:ext cx="73167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pic>
        <p:nvPicPr>
          <p:cNvPr id="1029" name="Picture 9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4763" y="6389688"/>
            <a:ext cx="91487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folHlink"/>
          </a:solidFill>
          <a:latin typeface="+mn-lt"/>
          <a:ea typeface="+mn-ea"/>
          <a:cs typeface="+mn-cs"/>
        </a:defRPr>
      </a:lvl1pPr>
      <a:lvl2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2pPr>
      <a:lvl3pPr marL="630238" indent="-180975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–"/>
        <a:defRPr sz="2400">
          <a:solidFill>
            <a:schemeClr val="tx1"/>
          </a:solidFill>
          <a:latin typeface="+mn-lt"/>
        </a:defRPr>
      </a:lvl3pPr>
      <a:lvl4pPr marL="979488" indent="-1778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1346200" indent="-180975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o"/>
        <a:tabLst>
          <a:tab pos="1346200" algn="l"/>
        </a:tabLst>
        <a:defRPr sz="1400">
          <a:solidFill>
            <a:schemeClr val="tx1"/>
          </a:solidFill>
          <a:latin typeface="+mn-lt"/>
        </a:defRPr>
      </a:lvl5pPr>
      <a:lvl6pPr marL="2035175" indent="-193675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–"/>
        <a:defRPr sz="1400">
          <a:solidFill>
            <a:schemeClr val="tx1"/>
          </a:solidFill>
          <a:latin typeface="+mn-lt"/>
        </a:defRPr>
      </a:lvl6pPr>
      <a:lvl7pPr marL="2492375" indent="-193675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–"/>
        <a:defRPr sz="1400">
          <a:solidFill>
            <a:schemeClr val="tx1"/>
          </a:solidFill>
          <a:latin typeface="+mn-lt"/>
        </a:defRPr>
      </a:lvl7pPr>
      <a:lvl8pPr marL="2949575" indent="-193675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–"/>
        <a:defRPr sz="1400">
          <a:solidFill>
            <a:schemeClr val="tx1"/>
          </a:solidFill>
          <a:latin typeface="+mn-lt"/>
        </a:defRPr>
      </a:lvl8pPr>
      <a:lvl9pPr marL="3406775" indent="-193675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Power Curve Working Group</a:t>
            </a:r>
            <a:br>
              <a:rPr lang="en-GB" smtClean="0"/>
            </a:br>
            <a:r>
              <a:rPr lang="en-GB" smtClean="0"/>
              <a:t>What are the issues?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214813"/>
            <a:ext cx="7475537" cy="1195387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GB" sz="2800" dirty="0" smtClean="0"/>
              <a:t>Daniel Stevens</a:t>
            </a:r>
          </a:p>
          <a:p>
            <a:pPr marL="0" indent="0" eaLnBrk="1" hangingPunct="1">
              <a:buFontTx/>
              <a:buNone/>
              <a:defRPr/>
            </a:pPr>
            <a:r>
              <a:rPr lang="en-GB" sz="2800" dirty="0" smtClean="0"/>
              <a:t>Resource Assessment, </a:t>
            </a:r>
            <a:r>
              <a:rPr lang="en-GB" sz="2800" dirty="0" smtClean="0">
                <a:solidFill>
                  <a:schemeClr val="bg2">
                    <a:lumMod val="75000"/>
                  </a:schemeClr>
                </a:solidFill>
              </a:rPr>
              <a:t>SSE Renewables</a:t>
            </a:r>
          </a:p>
          <a:p>
            <a:pPr marL="0" indent="0" eaLnBrk="1" hangingPunct="1">
              <a:buFontTx/>
              <a:buNone/>
              <a:defRPr/>
            </a:pPr>
            <a:endParaRPr lang="en-GB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04 December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Independent Power Curve Tests 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52400" y="6413500"/>
            <a:ext cx="5334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4CF4505-A081-424D-B0CD-2511C745E72B}" type="slidenum">
              <a:rPr lang="en-US">
                <a:ea typeface="ＭＳ Ｐゴシック" pitchFamily="-80" charset="-128"/>
              </a:rPr>
              <a:pPr/>
              <a:t>10</a:t>
            </a:fld>
            <a:endParaRPr lang="en-US">
              <a:ea typeface="ＭＳ Ｐゴシック" pitchFamily="-80" charset="-128"/>
            </a:endParaRPr>
          </a:p>
        </p:txBody>
      </p:sp>
      <p:sp>
        <p:nvSpPr>
          <p:cNvPr id="5124" name="Content Placeholder 4"/>
          <p:cNvSpPr>
            <a:spLocks noGrp="1"/>
          </p:cNvSpPr>
          <p:nvPr>
            <p:ph idx="1"/>
          </p:nvPr>
        </p:nvSpPr>
        <p:spPr>
          <a:xfrm>
            <a:off x="755650" y="1520825"/>
            <a:ext cx="7416800" cy="4860925"/>
          </a:xfrm>
        </p:spPr>
        <p:txBody>
          <a:bodyPr/>
          <a:lstStyle/>
          <a:p>
            <a:pPr>
              <a:defRPr/>
            </a:pPr>
            <a:r>
              <a:rPr lang="en-GB" sz="1800" b="0" dirty="0" smtClean="0">
                <a:solidFill>
                  <a:schemeClr val="accent2">
                    <a:lumMod val="75000"/>
                  </a:schemeClr>
                </a:solidFill>
              </a:rPr>
              <a:t>Achieving IEC-61400-12-1 compliance rarely straightforward</a:t>
            </a:r>
          </a:p>
          <a:p>
            <a:pPr>
              <a:defRPr/>
            </a:pPr>
            <a:r>
              <a:rPr lang="en-GB" sz="1800" b="0" dirty="0" smtClean="0">
                <a:solidFill>
                  <a:schemeClr val="accent2">
                    <a:lumMod val="75000"/>
                  </a:schemeClr>
                </a:solidFill>
              </a:rPr>
              <a:t>Site calibrations the norm for SSE sites</a:t>
            </a:r>
          </a:p>
          <a:p>
            <a:pPr>
              <a:defRPr/>
            </a:pPr>
            <a:r>
              <a:rPr lang="en-GB" sz="1800" b="0" dirty="0" smtClean="0">
                <a:solidFill>
                  <a:schemeClr val="accent2">
                    <a:lumMod val="75000"/>
                  </a:schemeClr>
                </a:solidFill>
              </a:rPr>
              <a:t>Sectors restricted by shear, inflow, turbulence characteristics</a:t>
            </a:r>
          </a:p>
          <a:p>
            <a:pPr>
              <a:defRPr/>
            </a:pPr>
            <a:r>
              <a:rPr lang="en-GB" sz="1800" b="0" dirty="0" smtClean="0">
                <a:solidFill>
                  <a:schemeClr val="accent2">
                    <a:lumMod val="75000"/>
                  </a:schemeClr>
                </a:solidFill>
              </a:rPr>
              <a:t>E.g. </a:t>
            </a: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Clyde</a:t>
            </a:r>
            <a:endParaRPr lang="en-GB" sz="1800" dirty="0" smtClean="0"/>
          </a:p>
          <a:p>
            <a:pPr>
              <a:defRPr/>
            </a:pPr>
            <a:endParaRPr lang="en-GB" sz="1800" dirty="0" smtClean="0"/>
          </a:p>
          <a:p>
            <a:pPr>
              <a:buFontTx/>
              <a:buNone/>
              <a:defRPr/>
            </a:pPr>
            <a:r>
              <a:rPr lang="en-GB" sz="1600" dirty="0" smtClean="0"/>
              <a:t>	*</a:t>
            </a:r>
            <a:r>
              <a:rPr lang="en-IE" sz="1600" dirty="0" smtClean="0"/>
              <a:t> EWEA Lyon, July 2012, Keir Harman (GLGH)</a:t>
            </a:r>
            <a:endParaRPr lang="en-GB" sz="1600" dirty="0" smtClean="0"/>
          </a:p>
          <a:p>
            <a:pPr>
              <a:defRPr/>
            </a:pPr>
            <a:endParaRPr lang="en-IE" dirty="0" smtClean="0"/>
          </a:p>
        </p:txBody>
      </p:sp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2852738"/>
            <a:ext cx="65532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425" y="2781300"/>
            <a:ext cx="2952750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40425" y="2781300"/>
            <a:ext cx="2952750" cy="1223963"/>
          </a:xfrm>
          <a:prstGeom prst="rect">
            <a:avLst/>
          </a:prstGeom>
          <a:noFill/>
          <a:ln w="34925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IE" sz="2400"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Independent Power Curve Tests (2) 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52400" y="6413500"/>
            <a:ext cx="5334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567BD7D-14A1-4778-8DDA-295D22448607}" type="slidenum">
              <a:rPr lang="en-US">
                <a:ea typeface="ＭＳ Ｐゴシック" pitchFamily="-80" charset="-128"/>
              </a:rPr>
              <a:pPr/>
              <a:t>11</a:t>
            </a:fld>
            <a:endParaRPr lang="en-US">
              <a:ea typeface="ＭＳ Ｐゴシック" pitchFamily="-80" charset="-128"/>
            </a:endParaRPr>
          </a:p>
        </p:txBody>
      </p:sp>
      <p:sp>
        <p:nvSpPr>
          <p:cNvPr id="5124" name="Content Placeholder 4"/>
          <p:cNvSpPr>
            <a:spLocks noGrp="1"/>
          </p:cNvSpPr>
          <p:nvPr>
            <p:ph idx="1"/>
          </p:nvPr>
        </p:nvSpPr>
        <p:spPr>
          <a:xfrm>
            <a:off x="755650" y="1520825"/>
            <a:ext cx="7416800" cy="4860925"/>
          </a:xfrm>
        </p:spPr>
        <p:txBody>
          <a:bodyPr/>
          <a:lstStyle/>
          <a:p>
            <a:pPr>
              <a:defRPr/>
            </a:pPr>
            <a:r>
              <a:rPr lang="en-GB" sz="1800" dirty="0" smtClean="0">
                <a:solidFill>
                  <a:srgbClr val="FF0000"/>
                </a:solidFill>
              </a:rPr>
              <a:t>An IPCT doesn’t mitigate the risk of underperformance</a:t>
            </a:r>
          </a:p>
          <a:p>
            <a:pPr lvl="2"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Only based on 1 or a few WTGs</a:t>
            </a:r>
          </a:p>
          <a:p>
            <a:pPr lvl="2"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IPCT </a:t>
            </a:r>
            <a:r>
              <a:rPr lang="en-GB" sz="2000" b="1" dirty="0" smtClean="0">
                <a:solidFill>
                  <a:schemeClr val="accent2">
                    <a:lumMod val="75000"/>
                  </a:schemeClr>
                </a:solidFill>
              </a:rPr>
              <a:t>always</a:t>
            </a:r>
            <a:r>
              <a:rPr lang="en-GB" sz="1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achieves &gt; 95%; (100% - uncertainty)</a:t>
            </a:r>
          </a:p>
          <a:p>
            <a:pPr lvl="2"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OEM can (and does) change pitch/rpm settings during WOM</a:t>
            </a:r>
          </a:p>
          <a:p>
            <a:pPr lvl="2">
              <a:defRPr/>
            </a:pP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defRPr/>
            </a:pP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defRPr/>
            </a:pP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defRPr/>
            </a:pP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buFontTx/>
              <a:buNone/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  </a:t>
            </a:r>
          </a:p>
          <a:p>
            <a:pPr lvl="2">
              <a:buFontTx/>
              <a:buNone/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       </a:t>
            </a:r>
            <a:endParaRPr lang="en-GB" sz="1600" dirty="0" smtClean="0">
              <a:solidFill>
                <a:srgbClr val="FF0000"/>
              </a:solidFill>
            </a:endParaRPr>
          </a:p>
          <a:p>
            <a:pPr lvl="2">
              <a:defRPr/>
            </a:pPr>
            <a:endParaRPr lang="en-GB" sz="1600" dirty="0" smtClean="0">
              <a:solidFill>
                <a:srgbClr val="FF0000"/>
              </a:solidFill>
            </a:endParaRPr>
          </a:p>
          <a:p>
            <a:pPr lvl="2">
              <a:defRPr/>
            </a:pPr>
            <a:endParaRPr lang="en-GB" sz="16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OEM often demands multiple test WTGs to mitigate risk </a:t>
            </a: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£££</a:t>
            </a: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1800" dirty="0" smtClean="0">
                <a:solidFill>
                  <a:schemeClr val="accent2">
                    <a:lumMod val="75000"/>
                  </a:schemeClr>
                </a:solidFill>
              </a:rPr>
              <a:t>Benefits: </a:t>
            </a:r>
            <a:r>
              <a:rPr lang="en-GB" sz="1800" b="0" dirty="0" smtClean="0">
                <a:solidFill>
                  <a:schemeClr val="accent2">
                    <a:lumMod val="75000"/>
                  </a:schemeClr>
                </a:solidFill>
              </a:rPr>
              <a:t>provides testers with a body of evidence for making pragmatic adjustments to AEPs</a:t>
            </a:r>
            <a:endParaRPr lang="en-GB" sz="1800" dirty="0" smtClean="0"/>
          </a:p>
          <a:p>
            <a:pPr>
              <a:defRPr/>
            </a:pPr>
            <a:endParaRPr lang="en-GB" sz="1800" dirty="0" smtClean="0"/>
          </a:p>
          <a:p>
            <a:pPr>
              <a:buFontTx/>
              <a:buNone/>
              <a:defRPr/>
            </a:pPr>
            <a:endParaRPr lang="en-GB" sz="1600" dirty="0" smtClean="0"/>
          </a:p>
          <a:p>
            <a:pPr>
              <a:defRPr/>
            </a:pPr>
            <a:endParaRPr lang="en-IE" dirty="0" smtClean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2868613"/>
            <a:ext cx="2520950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067175" y="3860800"/>
            <a:ext cx="3889375" cy="504825"/>
          </a:xfrm>
          <a:prstGeom prst="rect">
            <a:avLst/>
          </a:prstGeom>
          <a:noFill/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sz="2000" dirty="0">
                <a:solidFill>
                  <a:srgbClr val="FF0000"/>
                </a:solidFill>
              </a:rPr>
              <a:t>How to test Intelligent power control systems? </a:t>
            </a:r>
            <a:r>
              <a:rPr lang="en-GB" sz="2000" dirty="0" smtClean="0">
                <a:solidFill>
                  <a:srgbClr val="FF0000"/>
                </a:solidFill>
              </a:rPr>
              <a:t>Settings can change </a:t>
            </a:r>
            <a:r>
              <a:rPr lang="en-GB" sz="2000" dirty="0">
                <a:solidFill>
                  <a:srgbClr val="FF0000"/>
                </a:solidFill>
              </a:rPr>
              <a:t>every 10 minutes!</a:t>
            </a:r>
            <a:endParaRPr lang="en-GB" sz="2000" dirty="0">
              <a:latin typeface="+mj-lt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 flipH="1">
            <a:off x="3132138" y="3789363"/>
            <a:ext cx="863600" cy="503237"/>
          </a:xfrm>
          <a:prstGeom prst="rightArrow">
            <a:avLst>
              <a:gd name="adj1" fmla="val 50000"/>
              <a:gd name="adj2" fmla="val 50053"/>
            </a:avLst>
          </a:prstGeom>
          <a:noFill/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5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Alternative means of mitigating risk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68288" lvl="1" indent="-268288" eaLnBrk="1" hangingPunct="1">
              <a:defRPr/>
            </a:pPr>
            <a:r>
              <a:rPr lang="en-GB" dirty="0" smtClean="0"/>
              <a:t>Move to yield-based warranties?</a:t>
            </a:r>
          </a:p>
          <a:p>
            <a:pPr marL="717551" lvl="2" indent="-182563" eaLnBrk="1" hangingPunct="1">
              <a:defRPr/>
            </a:pPr>
            <a:r>
              <a:rPr lang="en-GB" sz="1800" dirty="0" smtClean="0">
                <a:solidFill>
                  <a:srgbClr val="790761"/>
                </a:solidFill>
                <a:sym typeface="Wingdings" pitchFamily="2" charset="2"/>
              </a:rPr>
              <a:t>Involves a shift in paradigm away from incentivising high availability</a:t>
            </a:r>
          </a:p>
          <a:p>
            <a:pPr marL="268288" lvl="1" indent="-268288" eaLnBrk="1" hangingPunct="1">
              <a:defRPr/>
            </a:pPr>
            <a:r>
              <a:rPr lang="en-GB" dirty="0" smtClean="0">
                <a:sym typeface="Wingdings" pitchFamily="2" charset="2"/>
              </a:rPr>
              <a:t>Operator’s Power Curve Tests</a:t>
            </a:r>
          </a:p>
          <a:p>
            <a:pPr marL="803276" lvl="2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A more flexible approach to ‘IEC conditions’  more representative of actual conditions</a:t>
            </a:r>
          </a:p>
          <a:p>
            <a:pPr marL="803276" lvl="2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Use of Remote sensing </a:t>
            </a:r>
          </a:p>
          <a:p>
            <a:pPr marL="803276" lvl="2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Accept it won’t form the basis of a warranty</a:t>
            </a:r>
          </a:p>
          <a:p>
            <a:pPr marL="268288" lvl="1" indent="-268288" eaLnBrk="1" hangingPunct="1">
              <a:defRPr/>
            </a:pPr>
            <a:r>
              <a:rPr lang="en-GB" dirty="0" smtClean="0">
                <a:sym typeface="Wingdings" pitchFamily="2" charset="2"/>
              </a:rPr>
              <a:t>Apply pragmatic adjustments to AEPs</a:t>
            </a:r>
          </a:p>
          <a:p>
            <a:pPr marL="803276" lvl="2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As an uncertainty or a loss factor?</a:t>
            </a:r>
          </a:p>
          <a:p>
            <a:pPr marL="268288" lvl="1" indent="-268288" eaLnBrk="1" hangingPunct="1">
              <a:defRPr/>
            </a:pPr>
            <a:endParaRPr lang="en-GB" dirty="0" smtClean="0">
              <a:sym typeface="Wingdings" pitchFamily="2" charset="2"/>
            </a:endParaRPr>
          </a:p>
          <a:p>
            <a:pPr marL="268288" lvl="1" indent="-268288" eaLnBrk="1" hangingPunct="1">
              <a:defRPr/>
            </a:pPr>
            <a:r>
              <a:rPr lang="en-GB" b="1" u="sng" dirty="0" smtClean="0">
                <a:sym typeface="Wingdings" pitchFamily="2" charset="2"/>
              </a:rPr>
              <a:t>Through better </a:t>
            </a:r>
            <a:r>
              <a:rPr lang="en-GB" b="1" u="sng" dirty="0" smtClean="0">
                <a:sym typeface="Wingdings" pitchFamily="2" charset="2"/>
              </a:rPr>
              <a:t>site design</a:t>
            </a:r>
          </a:p>
          <a:p>
            <a:pPr marL="269875" lvl="1" indent="-269875" eaLnBrk="1" hangingPunct="1">
              <a:defRPr/>
            </a:pPr>
            <a:r>
              <a:rPr lang="en-GB" dirty="0" smtClean="0"/>
              <a:t>We </a:t>
            </a:r>
            <a:r>
              <a:rPr lang="en-GB" dirty="0" smtClean="0"/>
              <a:t>need more open and honest communication between Developers and OEMs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7" dur="indefinite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J:\APA\Projects\Minsca\SiteVisits\20100628_Minsca photos\DSCF793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14313"/>
            <a:ext cx="9144000" cy="658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8313" y="4437063"/>
            <a:ext cx="8351837" cy="1654175"/>
          </a:xfrm>
          <a:prstGeom prst="round1Rect">
            <a:avLst/>
          </a:prstGeom>
          <a:solidFill>
            <a:srgbClr val="434A6D">
              <a:alpha val="56863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GB" sz="28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3) Working closer</a:t>
            </a:r>
            <a:endParaRPr lang="en-GB" sz="20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Working closer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20825"/>
            <a:ext cx="7316788" cy="2836863"/>
          </a:xfrm>
        </p:spPr>
        <p:txBody>
          <a:bodyPr/>
          <a:lstStyle/>
          <a:p>
            <a:pPr marL="269875" lvl="1" indent="-269875" eaLnBrk="1" hangingPunct="1"/>
            <a:r>
              <a:rPr lang="en-GB" dirty="0" smtClean="0"/>
              <a:t>Ideal: involve OEM in early design work </a:t>
            </a:r>
            <a:r>
              <a:rPr lang="en-GB" dirty="0" smtClean="0">
                <a:solidFill>
                  <a:srgbClr val="FF0000"/>
                </a:solidFill>
                <a:sym typeface="Wingdings" pitchFamily="2" charset="2"/>
              </a:rPr>
              <a:t> commercially feasible?</a:t>
            </a:r>
            <a:endParaRPr lang="en-GB" dirty="0" smtClean="0">
              <a:solidFill>
                <a:srgbClr val="FF0000"/>
              </a:solidFill>
            </a:endParaRPr>
          </a:p>
          <a:p>
            <a:pPr marL="269875" lvl="1" indent="-269875" eaLnBrk="1" hangingPunct="1"/>
            <a:r>
              <a:rPr lang="en-GB" dirty="0" smtClean="0"/>
              <a:t>Ambition: Move away from MLA being a black box...</a:t>
            </a:r>
          </a:p>
          <a:p>
            <a:pPr marL="269875" lvl="1" indent="-269875" eaLnBrk="1" hangingPunct="1">
              <a:buFont typeface="Times" pitchFamily="18" charset="0"/>
              <a:buNone/>
            </a:pPr>
            <a:endParaRPr lang="en-GB" sz="1000" dirty="0" smtClean="0"/>
          </a:p>
          <a:p>
            <a:pPr marL="269875" lvl="1" indent="-269875" eaLnBrk="1" hangingPunct="1">
              <a:buFont typeface="Times" pitchFamily="18" charset="0"/>
              <a:buNone/>
            </a:pPr>
            <a:r>
              <a:rPr lang="en-GB" dirty="0" smtClean="0"/>
              <a:t>	</a:t>
            </a:r>
            <a:r>
              <a:rPr lang="en-GB" b="1" dirty="0" smtClean="0"/>
              <a:t>RISK SHARING APPROACH</a:t>
            </a:r>
          </a:p>
          <a:p>
            <a:pPr marL="457200" lvl="1" indent="-457200" eaLnBrk="1" hangingPunct="1">
              <a:buFont typeface="+mj-lt"/>
              <a:buAutoNum type="arabicPeriod"/>
            </a:pPr>
            <a:r>
              <a:rPr lang="en-GB" dirty="0" smtClean="0"/>
              <a:t>Developer provides LT wind climate </a:t>
            </a:r>
            <a:r>
              <a:rPr lang="en-GB" b="1" dirty="0" smtClean="0"/>
              <a:t>at each WTG</a:t>
            </a:r>
          </a:p>
          <a:p>
            <a:pPr marL="804863" lvl="2" indent="-269875" eaLnBrk="1" hangingPunct="1">
              <a:tabLst/>
            </a:pPr>
            <a:r>
              <a:rPr lang="en-GB" sz="2000" dirty="0" smtClean="0"/>
              <a:t>CFD, RS, </a:t>
            </a:r>
            <a:r>
              <a:rPr lang="en-GB" sz="2000" dirty="0" err="1" smtClean="0"/>
              <a:t>Lidar</a:t>
            </a:r>
            <a:r>
              <a:rPr lang="en-GB" sz="2000" dirty="0" smtClean="0"/>
              <a:t> overfly data: </a:t>
            </a:r>
            <a:r>
              <a:rPr lang="en-GB" sz="2000" b="1" dirty="0" smtClean="0"/>
              <a:t>not just raw mast data</a:t>
            </a:r>
          </a:p>
          <a:p>
            <a:pPr marL="804863" lvl="2" indent="-269875" eaLnBrk="1" hangingPunct="1">
              <a:tabLst/>
            </a:pPr>
            <a:r>
              <a:rPr lang="en-GB" sz="2000" dirty="0" smtClean="0"/>
              <a:t>Careful consideration given to which scenario presented</a:t>
            </a:r>
          </a:p>
          <a:p>
            <a:pPr marL="457200" lvl="1" indent="-457200" eaLnBrk="1" hangingPunct="1">
              <a:buFont typeface="+mj-lt"/>
              <a:buAutoNum type="arabicPeriod"/>
            </a:pPr>
            <a:r>
              <a:rPr lang="en-GB" dirty="0" smtClean="0"/>
              <a:t>OEM works with developer to deliver: </a:t>
            </a:r>
          </a:p>
          <a:p>
            <a:pPr marL="804863" lvl="2" indent="-269875" eaLnBrk="1" hangingPunct="1">
              <a:tabLst/>
            </a:pPr>
            <a:r>
              <a:rPr lang="en-GB" sz="2000" i="1" dirty="0" smtClean="0"/>
              <a:t>realistic</a:t>
            </a:r>
            <a:r>
              <a:rPr lang="en-GB" sz="2000" dirty="0" smtClean="0"/>
              <a:t> power curves for WF lifetime</a:t>
            </a:r>
          </a:p>
          <a:p>
            <a:pPr marL="804863" lvl="2" indent="-269875" eaLnBrk="1" hangingPunct="1">
              <a:tabLst/>
            </a:pPr>
            <a:r>
              <a:rPr lang="en-GB" sz="2000" dirty="0" smtClean="0"/>
              <a:t>optimised control strategy for yield, loading, noise.</a:t>
            </a:r>
          </a:p>
          <a:p>
            <a:pPr marL="804863" lvl="2" indent="-269875" eaLnBrk="1" hangingPunct="1">
              <a:tabLst/>
            </a:pPr>
            <a:r>
              <a:rPr lang="en-GB" sz="2000" dirty="0" smtClean="0"/>
              <a:t>Best and worst case scenarios presented (if applicable)</a:t>
            </a:r>
          </a:p>
          <a:p>
            <a:pPr marL="457200" lvl="1" indent="-457200" eaLnBrk="1" hangingPunct="1">
              <a:buFont typeface="+mj-lt"/>
              <a:buAutoNum type="arabicPeriod"/>
            </a:pPr>
            <a:r>
              <a:rPr lang="en-GB" dirty="0" smtClean="0"/>
              <a:t>Resulting AEP is a hybrid of both parties’ expertise</a:t>
            </a:r>
          </a:p>
          <a:p>
            <a:pPr marL="804863" lvl="2" indent="-269875" eaLnBrk="1" hangingPunct="1"/>
            <a:r>
              <a:rPr lang="en-GB" sz="2000" dirty="0" smtClean="0"/>
              <a:t>Consultant provides DD</a:t>
            </a:r>
            <a:endParaRPr lang="en-GB" sz="2000" b="1" dirty="0" smtClean="0">
              <a:solidFill>
                <a:srgbClr val="FF0000"/>
              </a:solidFill>
            </a:endParaRPr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Intelligent Power Control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520825"/>
            <a:ext cx="7488758" cy="4114800"/>
          </a:xfrm>
        </p:spPr>
        <p:txBody>
          <a:bodyPr/>
          <a:lstStyle/>
          <a:p>
            <a:pPr>
              <a:buFontTx/>
              <a:buNone/>
            </a:pPr>
            <a:r>
              <a:rPr lang="en-GB" sz="2000" dirty="0" smtClean="0">
                <a:solidFill>
                  <a:srgbClr val="002060"/>
                </a:solidFill>
              </a:rPr>
              <a:t>2 key types:</a:t>
            </a:r>
          </a:p>
          <a:p>
            <a:pPr>
              <a:buFontTx/>
              <a:buAutoNum type="arabicPeriod"/>
            </a:pPr>
            <a:r>
              <a:rPr lang="en-GB" sz="2000" b="0" dirty="0" smtClean="0">
                <a:solidFill>
                  <a:srgbClr val="002060"/>
                </a:solidFill>
              </a:rPr>
              <a:t>Load control systems     2. Yield improvement </a:t>
            </a:r>
            <a:r>
              <a:rPr lang="en-GB" sz="2000" b="0" dirty="0" smtClean="0">
                <a:solidFill>
                  <a:srgbClr val="002060"/>
                </a:solidFill>
              </a:rPr>
              <a:t>systems (OWFs)</a:t>
            </a:r>
            <a:endParaRPr lang="en-GB" sz="2000" b="0" dirty="0" smtClean="0">
              <a:solidFill>
                <a:srgbClr val="002060"/>
              </a:solidFill>
            </a:endParaRPr>
          </a:p>
          <a:p>
            <a:r>
              <a:rPr lang="en-GB" sz="2000" b="0" dirty="0" smtClean="0">
                <a:solidFill>
                  <a:srgbClr val="002060"/>
                </a:solidFill>
              </a:rPr>
              <a:t>Former </a:t>
            </a:r>
            <a:r>
              <a:rPr lang="en-GB" sz="2000" b="0" u="sng" dirty="0" smtClean="0">
                <a:solidFill>
                  <a:srgbClr val="002060"/>
                </a:solidFill>
              </a:rPr>
              <a:t>monitors</a:t>
            </a:r>
            <a:r>
              <a:rPr lang="en-GB" sz="2000" b="0" dirty="0" smtClean="0">
                <a:solidFill>
                  <a:srgbClr val="002060"/>
                </a:solidFill>
              </a:rPr>
              <a:t> and </a:t>
            </a:r>
            <a:r>
              <a:rPr lang="en-GB" sz="2000" b="0" u="sng" dirty="0" smtClean="0">
                <a:solidFill>
                  <a:srgbClr val="002060"/>
                </a:solidFill>
              </a:rPr>
              <a:t>manages</a:t>
            </a:r>
            <a:r>
              <a:rPr lang="en-GB" sz="2000" b="0" dirty="0" smtClean="0">
                <a:solidFill>
                  <a:srgbClr val="002060"/>
                </a:solidFill>
              </a:rPr>
              <a:t> lifetime load cycle consumption. Allows WTG design envelope to be pushed.</a:t>
            </a:r>
          </a:p>
          <a:p>
            <a:pPr marL="3500438" indent="-268288"/>
            <a:r>
              <a:rPr lang="en-GB" sz="2000" b="0" dirty="0" smtClean="0">
                <a:solidFill>
                  <a:srgbClr val="002060"/>
                </a:solidFill>
              </a:rPr>
              <a:t>Both controlled by sensors in turbine detecting onerous/advantageous wind conditions and selecting power curves on sub 10 minute basis.</a:t>
            </a:r>
          </a:p>
          <a:p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smtClean="0">
                <a:solidFill>
                  <a:srgbClr val="FF0000"/>
                </a:solidFill>
              </a:rPr>
              <a:t>Excluded from IPCTs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Little guidance on how to predict impact on AEP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Difficult to assess actual impact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Certification challenging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924944"/>
            <a:ext cx="2913062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424"/>
            <a:ext cx="10853323" cy="681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Conclusions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7316788" cy="4479925"/>
          </a:xfrm>
        </p:spPr>
        <p:txBody>
          <a:bodyPr/>
          <a:lstStyle/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Not all sites look like </a:t>
            </a:r>
            <a:r>
              <a:rPr lang="en-GB" sz="2400" dirty="0" err="1" smtClean="0">
                <a:solidFill>
                  <a:srgbClr val="002060"/>
                </a:solidFill>
              </a:rPr>
              <a:t>Høvsøre</a:t>
            </a:r>
            <a:r>
              <a:rPr lang="en-GB" sz="2400" dirty="0" smtClean="0">
                <a:solidFill>
                  <a:srgbClr val="002060"/>
                </a:solidFill>
              </a:rPr>
              <a:t>!</a:t>
            </a:r>
          </a:p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Warranties only offer limited assurance</a:t>
            </a:r>
          </a:p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Quantifying effects of onerous wind conditions on </a:t>
            </a:r>
          </a:p>
          <a:p>
            <a:pPr marL="269875" lvl="1" indent="-269875" eaLnBrk="1" hangingPunct="1">
              <a:buFont typeface="Times" pitchFamily="18" charset="0"/>
              <a:buNone/>
            </a:pPr>
            <a:r>
              <a:rPr lang="en-GB" sz="2400" dirty="0" smtClean="0">
                <a:solidFill>
                  <a:srgbClr val="002060"/>
                </a:solidFill>
              </a:rPr>
              <a:t>	power performance is challenging</a:t>
            </a:r>
          </a:p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Incentivising availability can sacrifice yield</a:t>
            </a:r>
          </a:p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MLAs have been too ‘black box’ to date</a:t>
            </a:r>
          </a:p>
          <a:p>
            <a:pPr marL="269875" lvl="1" indent="-269875" eaLnBrk="1" hangingPunct="1"/>
            <a:r>
              <a:rPr lang="en-GB" sz="2400" dirty="0" smtClean="0">
                <a:solidFill>
                  <a:srgbClr val="002060"/>
                </a:solidFill>
              </a:rPr>
              <a:t>Turbines are getting cleverer</a:t>
            </a:r>
          </a:p>
          <a:p>
            <a:pPr marL="269875" lvl="1" indent="-269875" eaLnBrk="1" hangingPunct="1"/>
            <a:endParaRPr lang="en-GB" sz="2400" dirty="0" smtClean="0"/>
          </a:p>
          <a:p>
            <a:pPr marL="269875" lvl="1" indent="-269875" eaLnBrk="1" hangingPunct="1"/>
            <a:endParaRPr lang="en-GB" sz="2400" dirty="0" smtClean="0">
              <a:solidFill>
                <a:schemeClr val="bg1"/>
              </a:solidFill>
            </a:endParaRPr>
          </a:p>
          <a:p>
            <a:pPr marL="269875" lvl="1" indent="-269875" eaLnBrk="1" hangingPunct="1"/>
            <a:r>
              <a:rPr lang="en-GB" sz="2400" dirty="0" smtClean="0">
                <a:solidFill>
                  <a:schemeClr val="bg1"/>
                </a:solidFill>
              </a:rPr>
              <a:t>All parties have the ability to effect improvements</a:t>
            </a:r>
          </a:p>
          <a:p>
            <a:pPr marL="269875" lvl="1" indent="-269875" eaLnBrk="1" hangingPunct="1"/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issues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20825"/>
            <a:ext cx="7316788" cy="2836863"/>
          </a:xfrm>
        </p:spPr>
        <p:txBody>
          <a:bodyPr/>
          <a:lstStyle/>
          <a:p>
            <a:pPr marL="269875" lvl="1" indent="-269875" eaLnBrk="1" hangingPunct="1"/>
            <a:r>
              <a:rPr lang="en-GB" smtClean="0"/>
              <a:t>Power performance in the real world</a:t>
            </a:r>
          </a:p>
          <a:p>
            <a:pPr marL="269875" lvl="1" indent="-269875" eaLnBrk="1" hangingPunct="1"/>
            <a:r>
              <a:rPr lang="en-GB" smtClean="0"/>
              <a:t>Mitigating the risk of underperformance</a:t>
            </a:r>
          </a:p>
          <a:p>
            <a:pPr marL="269875" lvl="1" indent="-269875" eaLnBrk="1" hangingPunct="1"/>
            <a:r>
              <a:rPr lang="en-GB" smtClean="0"/>
              <a:t>Working closer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13" y="3933825"/>
            <a:ext cx="8280400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lvl="1" algn="ctr">
              <a:defRPr/>
            </a:pPr>
            <a:r>
              <a:rPr lang="en-GB" sz="2000" b="1" dirty="0"/>
              <a:t>SSE Renewables welcomes the formation of this Working Group!</a:t>
            </a:r>
          </a:p>
          <a:p>
            <a:pPr marL="0" lvl="1" algn="ctr">
              <a:defRPr/>
            </a:pP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</a:endParaRPr>
          </a:p>
        </p:txBody>
      </p:sp>
      <p:pic>
        <p:nvPicPr>
          <p:cNvPr id="5123" name="Picture 2" descr="J:\Scotland\WindData\_MET MASTS\Griffin Ext\20121018_GriffinExt_LiDARSiteSurvey_(ii)\DSCF2852.JPG"/>
          <p:cNvPicPr>
            <a:picLocks noChangeAspect="1" noChangeArrowheads="1"/>
          </p:cNvPicPr>
          <p:nvPr/>
        </p:nvPicPr>
        <p:blipFill>
          <a:blip r:embed="rId3" cstate="print"/>
          <a:srcRect b="32773"/>
          <a:stretch>
            <a:fillRect/>
          </a:stretch>
        </p:blipFill>
        <p:spPr bwMode="auto">
          <a:xfrm>
            <a:off x="0" y="0"/>
            <a:ext cx="9144000" cy="635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4508500"/>
            <a:ext cx="8064500" cy="1584325"/>
          </a:xfrm>
          <a:prstGeom prst="round1Rect">
            <a:avLst/>
          </a:prstGeom>
          <a:solidFill>
            <a:srgbClr val="434A6D">
              <a:alpha val="56863"/>
            </a:srgbClr>
          </a:solidFill>
        </p:spPr>
        <p:txBody>
          <a:bodyPr/>
          <a:lstStyle/>
          <a:p>
            <a:pPr eaLnBrk="1" hangingPunct="1">
              <a:defRPr/>
            </a:pPr>
            <a:r>
              <a:rPr lang="en-GB" dirty="0" smtClean="0"/>
              <a:t>1) Power performance in the real world</a:t>
            </a:r>
          </a:p>
        </p:txBody>
      </p:sp>
      <p:pic>
        <p:nvPicPr>
          <p:cNvPr id="5125" name="Picture 6" descr="SSE_colour strip3.png                                          00695E7CLeopard_Boot                   C4F69DED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84925"/>
            <a:ext cx="91487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636912"/>
            <a:ext cx="3221037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636912"/>
            <a:ext cx="3387725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Diagram 8"/>
          <p:cNvGraphicFramePr/>
          <p:nvPr/>
        </p:nvGraphicFramePr>
        <p:xfrm>
          <a:off x="683568" y="1556792"/>
          <a:ext cx="7992888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Weak performance: identifying, predicting</a:t>
            </a:r>
          </a:p>
        </p:txBody>
      </p:sp>
      <p:sp>
        <p:nvSpPr>
          <p:cNvPr id="614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52400" y="6413500"/>
            <a:ext cx="5334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21A48A0-B326-4045-80C8-BC6091C36647}" type="slidenum">
              <a:rPr lang="en-US">
                <a:ea typeface="ＭＳ Ｐゴシック" pitchFamily="-80" charset="-128"/>
              </a:rPr>
              <a:pPr/>
              <a:t>4</a:t>
            </a:fld>
            <a:endParaRPr lang="en-US">
              <a:ea typeface="ＭＳ Ｐゴシック" pitchFamily="-80" charset="-128"/>
            </a:endParaRPr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1560" y="4509120"/>
            <a:ext cx="2784475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1340768"/>
            <a:ext cx="7848872" cy="648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GB" sz="2000" dirty="0" smtClean="0">
                <a:latin typeface="+mj-lt"/>
              </a:rPr>
              <a:t>Performance tracking using 10 minute </a:t>
            </a:r>
            <a:r>
              <a:rPr lang="en-GB" sz="2000" dirty="0" smtClean="0">
                <a:latin typeface="+mj-lt"/>
              </a:rPr>
              <a:t>data: the ‘APA’ team in SSE</a:t>
            </a:r>
            <a:endParaRPr lang="en-GB" sz="2000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Establishing reasons for underpeformance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520825"/>
            <a:ext cx="7200900" cy="4114800"/>
          </a:xfrm>
        </p:spPr>
        <p:txBody>
          <a:bodyPr/>
          <a:lstStyle/>
          <a:p>
            <a:r>
              <a:rPr lang="en-IE" sz="2000" b="0" dirty="0" smtClean="0"/>
              <a:t>Quantifying impact of conditions on power performance</a:t>
            </a:r>
          </a:p>
          <a:p>
            <a:r>
              <a:rPr lang="en-IE" sz="2000" b="0" dirty="0" smtClean="0"/>
              <a:t>CFD and Remote Sensing both have a role to play</a:t>
            </a:r>
          </a:p>
          <a:p>
            <a:r>
              <a:rPr lang="en-IE" sz="2000" b="0" dirty="0" smtClean="0"/>
              <a:t>Expensive</a:t>
            </a:r>
          </a:p>
          <a:p>
            <a:pPr>
              <a:buFontTx/>
              <a:buNone/>
            </a:pPr>
            <a:r>
              <a:rPr lang="en-IE" sz="1600" b="0" dirty="0" smtClean="0"/>
              <a:t>	e.g. Fairburn inflow angle study</a:t>
            </a:r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800" b="0" dirty="0" smtClean="0"/>
          </a:p>
          <a:p>
            <a:r>
              <a:rPr lang="en-IE" sz="2000" b="0" dirty="0" smtClean="0"/>
              <a:t>Validation </a:t>
            </a:r>
            <a:r>
              <a:rPr lang="en-IE" sz="2000" b="0" dirty="0" smtClean="0"/>
              <a:t>across many sites required to inform loss factors</a:t>
            </a:r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  <a:p>
            <a:endParaRPr lang="en-IE" sz="2000" dirty="0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924944"/>
            <a:ext cx="4470400" cy="301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Turbine suitability analysis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20825"/>
            <a:ext cx="7704138" cy="4787900"/>
          </a:xfrm>
        </p:spPr>
        <p:txBody>
          <a:bodyPr/>
          <a:lstStyle/>
          <a:p>
            <a:pPr marL="269875" lvl="1" indent="-269875" eaLnBrk="1" hangingPunct="1"/>
            <a:r>
              <a:rPr lang="en-GB" dirty="0" smtClean="0"/>
              <a:t>Excessive turbine fatigue loads are caused by:</a:t>
            </a:r>
          </a:p>
          <a:p>
            <a:pPr marL="804863" lvl="2" indent="-269875" eaLnBrk="1" hangingPunct="1">
              <a:tabLst/>
            </a:pPr>
            <a:r>
              <a:rPr lang="en-GB" sz="1800" dirty="0" smtClean="0"/>
              <a:t>High/negative shear </a:t>
            </a:r>
          </a:p>
          <a:p>
            <a:pPr marL="804863" lvl="2" indent="-269875" eaLnBrk="1" hangingPunct="1">
              <a:tabLst/>
            </a:pPr>
            <a:r>
              <a:rPr lang="en-GB" sz="1800" dirty="0" smtClean="0"/>
              <a:t>High turbulence (ambient, wake induced)</a:t>
            </a:r>
          </a:p>
          <a:p>
            <a:pPr marL="804863" lvl="2" indent="-269875" eaLnBrk="1" hangingPunct="1">
              <a:tabLst/>
            </a:pPr>
            <a:r>
              <a:rPr lang="en-GB" sz="1800" dirty="0" smtClean="0"/>
              <a:t>High </a:t>
            </a:r>
            <a:r>
              <a:rPr lang="en-GB" sz="1800" dirty="0" smtClean="0"/>
              <a:t>inflow angle</a:t>
            </a:r>
          </a:p>
          <a:p>
            <a:pPr marL="269875" lvl="1" indent="-269875" eaLnBrk="1" hangingPunct="1"/>
            <a:r>
              <a:rPr lang="en-GB" dirty="0" smtClean="0"/>
              <a:t>Mitigated by moving WTGs or curtailing/load control systems</a:t>
            </a:r>
          </a:p>
          <a:p>
            <a:pPr marL="269875" lvl="1" indent="-269875" eaLnBrk="1" hangingPunct="1"/>
            <a:r>
              <a:rPr lang="en-GB" dirty="0" smtClean="0"/>
              <a:t>Just because a WTG location is warranted, doesn’t mean it is optimal!</a:t>
            </a:r>
          </a:p>
          <a:p>
            <a:pPr marL="269875" lvl="1" indent="-269875" eaLnBrk="1" hangingPunct="1"/>
            <a:r>
              <a:rPr lang="en-GB" dirty="0" smtClean="0"/>
              <a:t>SSE have evidence of OEMs curtailing/‘turning down’ a turbine’s power curve despite location getting a “clean MLA”</a:t>
            </a:r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r>
              <a:rPr lang="en-GB" dirty="0" smtClean="0"/>
              <a:t>These adjusted power curves eventually become the norm</a:t>
            </a:r>
          </a:p>
          <a:p>
            <a:pPr marL="269875" lvl="1" indent="-269875" eaLnBrk="1" hangingPunct="1">
              <a:buFont typeface="Times" pitchFamily="18" charset="0"/>
              <a:buNone/>
            </a:pPr>
            <a:r>
              <a:rPr lang="en-GB" dirty="0" smtClean="0">
                <a:sym typeface="Wingdings" pitchFamily="2" charset="2"/>
              </a:rPr>
              <a:t>	 Feed into production based AEPs</a:t>
            </a:r>
          </a:p>
          <a:p>
            <a:pPr marL="269875" lvl="1" indent="-269875" eaLnBrk="1" hangingPunct="1">
              <a:buFont typeface="Times" pitchFamily="18" charset="0"/>
              <a:buNone/>
            </a:pPr>
            <a:r>
              <a:rPr lang="en-GB" dirty="0" smtClean="0">
                <a:sym typeface="Wingdings" pitchFamily="2" charset="2"/>
              </a:rPr>
              <a:t>	 Reduced NPV/IRR</a:t>
            </a:r>
          </a:p>
          <a:p>
            <a:pPr marL="269875" lvl="1" indent="-269875" eaLnBrk="1" hangingPunct="1">
              <a:buFont typeface="Times" pitchFamily="18" charset="0"/>
              <a:buNone/>
            </a:pPr>
            <a:r>
              <a:rPr lang="en-GB" dirty="0" smtClean="0">
                <a:sym typeface="Wingdings" pitchFamily="2" charset="2"/>
              </a:rPr>
              <a:t>	 Increases refinancing/divestment risk 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 we blame OEMs?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lvl="1" indent="-269875" eaLnBrk="1" hangingPunct="1"/>
            <a:r>
              <a:rPr lang="en-GB" dirty="0" smtClean="0"/>
              <a:t>No OEM wants to have to turn down WTGs (reputation, yield)</a:t>
            </a:r>
          </a:p>
          <a:p>
            <a:pPr marL="269875" lvl="1" indent="-269875" eaLnBrk="1" hangingPunct="1"/>
            <a:r>
              <a:rPr lang="en-GB" dirty="0" smtClean="0"/>
              <a:t>Done to avoid excessive vibration trips hitting availability targets – which client uses as </a:t>
            </a:r>
            <a:r>
              <a:rPr lang="en-GB" dirty="0" smtClean="0"/>
              <a:t>an incentive to the OEM</a:t>
            </a:r>
            <a:endParaRPr lang="en-GB" dirty="0" smtClean="0"/>
          </a:p>
          <a:p>
            <a:pPr marL="269875" lvl="1" indent="-269875" eaLnBrk="1" hangingPunct="1"/>
            <a:r>
              <a:rPr lang="en-GB" dirty="0" smtClean="0"/>
              <a:t>And to avoid this happening:</a:t>
            </a:r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r>
              <a:rPr lang="en-GB" dirty="0" smtClean="0"/>
              <a:t>A clean MLA and high AEP wins tenders</a:t>
            </a:r>
          </a:p>
          <a:p>
            <a:pPr marL="269875" lvl="1" indent="-269875" eaLnBrk="1" hangingPunct="1"/>
            <a:endParaRPr lang="en-GB" sz="1400" dirty="0" smtClean="0"/>
          </a:p>
          <a:p>
            <a:pPr marL="269875" lvl="1" indent="-269875" eaLnBrk="1" hangingPunct="1"/>
            <a:r>
              <a:rPr lang="en-GB" dirty="0" smtClean="0"/>
              <a:t>MLA only as good as the </a:t>
            </a:r>
            <a:r>
              <a:rPr lang="en-GB" b="1" dirty="0" smtClean="0"/>
              <a:t>data</a:t>
            </a:r>
            <a:r>
              <a:rPr lang="en-GB" dirty="0" smtClean="0"/>
              <a:t>, the </a:t>
            </a:r>
            <a:r>
              <a:rPr lang="en-GB" b="1" dirty="0" smtClean="0"/>
              <a:t>model </a:t>
            </a:r>
            <a:r>
              <a:rPr lang="en-GB" dirty="0" smtClean="0"/>
              <a:t>and the </a:t>
            </a:r>
            <a:r>
              <a:rPr lang="en-GB" b="1" dirty="0" smtClean="0"/>
              <a:t>scenario</a:t>
            </a:r>
          </a:p>
          <a:p>
            <a:pPr marL="269875" lvl="1" indent="-269875" eaLnBrk="1" hangingPunct="1"/>
            <a:endParaRPr lang="en-GB" dirty="0" smtClean="0"/>
          </a:p>
          <a:p>
            <a:pPr marL="269875" lvl="1" indent="-269875" eaLnBrk="1" hangingPunct="1"/>
            <a:r>
              <a:rPr lang="en-GB" dirty="0" smtClean="0"/>
              <a:t>We </a:t>
            </a:r>
            <a:r>
              <a:rPr lang="en-GB" dirty="0" smtClean="0"/>
              <a:t>need more open and honest communication</a:t>
            </a:r>
          </a:p>
          <a:p>
            <a:endParaRPr lang="en-GB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924944"/>
            <a:ext cx="2379662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</a:endParaRPr>
          </a:p>
        </p:txBody>
      </p:sp>
      <p:pic>
        <p:nvPicPr>
          <p:cNvPr id="10243" name="Picture 2" descr="J:\APA\Projects\Clyde\SiteVisits\20121105_Clyde Visit\Viewpt_0643.JPG"/>
          <p:cNvPicPr>
            <a:picLocks noChangeAspect="1" noChangeArrowheads="1"/>
          </p:cNvPicPr>
          <p:nvPr/>
        </p:nvPicPr>
        <p:blipFill>
          <a:blip r:embed="rId3" cstate="print"/>
          <a:srcRect t="10085"/>
          <a:stretch>
            <a:fillRect/>
          </a:stretch>
        </p:blipFill>
        <p:spPr bwMode="auto">
          <a:xfrm>
            <a:off x="0" y="0"/>
            <a:ext cx="9144000" cy="637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4437063"/>
            <a:ext cx="8351837" cy="1654175"/>
          </a:xfrm>
          <a:prstGeom prst="round1Rect">
            <a:avLst/>
          </a:prstGeom>
          <a:solidFill>
            <a:srgbClr val="434A6D">
              <a:alpha val="56863"/>
            </a:srgbClr>
          </a:solidFill>
        </p:spPr>
        <p:txBody>
          <a:bodyPr/>
          <a:lstStyle/>
          <a:p>
            <a:pPr eaLnBrk="1" hangingPunct="1">
              <a:defRPr/>
            </a:pPr>
            <a:r>
              <a:rPr lang="en-GB" dirty="0" smtClean="0"/>
              <a:t>2) Mitigating the risk of underperformance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 smtClean="0"/>
          </a:p>
        </p:txBody>
      </p:sp>
      <p:pic>
        <p:nvPicPr>
          <p:cNvPr id="10245" name="Picture 6" descr="SSE_colour strip3.png                                          00695E7CLeopard_Boot                   C4F69DED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84925"/>
            <a:ext cx="91487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Warranties and IPCTs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68288" lvl="1" indent="-268288" eaLnBrk="1" hangingPunct="1">
              <a:defRPr/>
            </a:pPr>
            <a:r>
              <a:rPr lang="en-GB" dirty="0" smtClean="0"/>
              <a:t>Traditional approach to mitigating risk</a:t>
            </a:r>
          </a:p>
          <a:p>
            <a:pPr marL="268288" lvl="1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SSE current policy is to test each new turbine model bought</a:t>
            </a:r>
          </a:p>
          <a:p>
            <a:pPr marL="268288" lvl="1" indent="-268288" eaLnBrk="1" hangingPunct="1">
              <a:defRPr/>
            </a:pPr>
            <a:r>
              <a:rPr lang="en-GB" sz="1800" dirty="0" smtClean="0">
                <a:sym typeface="Wingdings" pitchFamily="2" charset="2"/>
              </a:rPr>
              <a:t>Decision to test according to IEC 61400-12-1 (via an IPCT) is made according to risk profile of site (size, technology)</a:t>
            </a:r>
          </a:p>
          <a:p>
            <a:pPr>
              <a:defRPr/>
            </a:pPr>
            <a:endParaRPr lang="en-GB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6 IPCTs carried out by SSE to date </a:t>
            </a:r>
          </a:p>
          <a:p>
            <a:pPr>
              <a:defRPr/>
            </a:pPr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All in moderate – complex terrain</a:t>
            </a:r>
          </a:p>
          <a:p>
            <a:pPr>
              <a:defRPr/>
            </a:pPr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“Successfully” argued against testing &gt; 1 WTG</a:t>
            </a:r>
          </a:p>
          <a:p>
            <a:pPr>
              <a:defRPr/>
            </a:pPr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Average efficiency: ~98%, this appears to match the industry average</a:t>
            </a:r>
            <a:r>
              <a:rPr lang="en-GB" sz="2000" dirty="0" smtClean="0">
                <a:solidFill>
                  <a:srgbClr val="92D050"/>
                </a:solidFill>
              </a:rPr>
              <a:t>*</a:t>
            </a:r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182563" lvl="1" indent="-182563" eaLnBrk="1" hangingPunct="1">
              <a:defRPr/>
            </a:pPr>
            <a:endParaRPr lang="en-GB" dirty="0" smtClean="0"/>
          </a:p>
          <a:p>
            <a:pPr marL="268288" lvl="1" indent="-268288" eaLnBrk="1" hangingPunct="1">
              <a:defRPr/>
            </a:pPr>
            <a:r>
              <a:rPr lang="en-GB" dirty="0" smtClean="0"/>
              <a:t>Is this still a sufficient way of mitigating risk?</a:t>
            </a:r>
          </a:p>
          <a:p>
            <a:pPr marL="268288" lvl="1" indent="-268288" eaLnBrk="1" hangingPunct="1">
              <a:defRPr/>
            </a:pPr>
            <a:endParaRPr lang="en-GB" dirty="0" smtClean="0"/>
          </a:p>
          <a:p>
            <a:pPr marL="268288" lvl="1" indent="-268288" eaLnBrk="1" hangingPunct="1">
              <a:buFont typeface="Times" pitchFamily="18" charset="0"/>
              <a:buNone/>
              <a:defRPr/>
            </a:pPr>
            <a:r>
              <a:rPr lang="en-GB" sz="1600" b="1" dirty="0" smtClean="0">
                <a:solidFill>
                  <a:srgbClr val="92D050"/>
                </a:solidFill>
              </a:rPr>
              <a:t>*</a:t>
            </a:r>
            <a:r>
              <a:rPr lang="en-IE" sz="1600" b="1" dirty="0" smtClean="0">
                <a:solidFill>
                  <a:srgbClr val="92D050"/>
                </a:solidFill>
              </a:rPr>
              <a:t> EWEA Lyon, July 2012, Keir Harman (GLGH)</a:t>
            </a:r>
            <a:endParaRPr lang="en-GB" sz="1600" b="1" dirty="0" smtClean="0">
              <a:solidFill>
                <a:srgbClr val="92D050"/>
              </a:solidFill>
            </a:endParaRPr>
          </a:p>
          <a:p>
            <a:pPr marL="268288" lvl="1" indent="-268288" eaLnBrk="1" hangingPunct="1"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A2F75"/>
      </a:dk1>
      <a:lt1>
        <a:srgbClr val="FFFFFF"/>
      </a:lt1>
      <a:dk2>
        <a:srgbClr val="0A2F75"/>
      </a:dk2>
      <a:lt2>
        <a:srgbClr val="A4C26A"/>
      </a:lt2>
      <a:accent1>
        <a:srgbClr val="0A2F75"/>
      </a:accent1>
      <a:accent2>
        <a:srgbClr val="263F81"/>
      </a:accent2>
      <a:accent3>
        <a:srgbClr val="FFFFFF"/>
      </a:accent3>
      <a:accent4>
        <a:srgbClr val="072763"/>
      </a:accent4>
      <a:accent5>
        <a:srgbClr val="AAADBD"/>
      </a:accent5>
      <a:accent6>
        <a:srgbClr val="213874"/>
      </a:accent6>
      <a:hlink>
        <a:srgbClr val="49668E"/>
      </a:hlink>
      <a:folHlink>
        <a:srgbClr val="70BC1F"/>
      </a:folHlink>
    </a:clrScheme>
    <a:fontScheme name="S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0070C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defRPr sz="2000" dirty="0" err="1" smtClean="0">
            <a:latin typeface="+mj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A2F75"/>
        </a:dk1>
        <a:lt1>
          <a:srgbClr val="FFFFFF"/>
        </a:lt1>
        <a:dk2>
          <a:srgbClr val="0A2F75"/>
        </a:dk2>
        <a:lt2>
          <a:srgbClr val="808080"/>
        </a:lt2>
        <a:accent1>
          <a:srgbClr val="0A2F75"/>
        </a:accent1>
        <a:accent2>
          <a:srgbClr val="49668E"/>
        </a:accent2>
        <a:accent3>
          <a:srgbClr val="FFFFFF"/>
        </a:accent3>
        <a:accent4>
          <a:srgbClr val="072763"/>
        </a:accent4>
        <a:accent5>
          <a:srgbClr val="AAADBD"/>
        </a:accent5>
        <a:accent6>
          <a:srgbClr val="415C80"/>
        </a:accent6>
        <a:hlink>
          <a:srgbClr val="70BC1F"/>
        </a:hlink>
        <a:folHlink>
          <a:srgbClr val="A4C26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On-screen Show (4:3)</PresentationFormat>
  <Paragraphs>171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 Presentation</vt:lpstr>
      <vt:lpstr>Power Curve Working Group What are the issues?</vt:lpstr>
      <vt:lpstr>The issues</vt:lpstr>
      <vt:lpstr>1) Power performance in the real world</vt:lpstr>
      <vt:lpstr>Weak performance: identifying, predicting</vt:lpstr>
      <vt:lpstr>Establishing reasons for underpeformance</vt:lpstr>
      <vt:lpstr>Turbine suitability analysis</vt:lpstr>
      <vt:lpstr>Can we blame OEMs?</vt:lpstr>
      <vt:lpstr>2) Mitigating the risk of underperformance </vt:lpstr>
      <vt:lpstr>Warranties and IPCTs</vt:lpstr>
      <vt:lpstr>Independent Power Curve Tests </vt:lpstr>
      <vt:lpstr>Independent Power Curve Tests (2) </vt:lpstr>
      <vt:lpstr>Alternative means of mitigating risk</vt:lpstr>
      <vt:lpstr>Slide 13</vt:lpstr>
      <vt:lpstr>Working closer</vt:lpstr>
      <vt:lpstr>Intelligent Power Control Systems</vt:lpstr>
      <vt:lpstr>Conclusions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SSE</dc:title>
  <dc:subject>SSE</dc:subject>
  <dc:creator/>
  <dc:description>www.sse.com</dc:description>
  <cp:lastModifiedBy/>
  <cp:revision>6</cp:revision>
  <dcterms:created xsi:type="dcterms:W3CDTF">2011-05-11T14:56:01Z</dcterms:created>
  <dcterms:modified xsi:type="dcterms:W3CDTF">2012-11-30T16:57:07Z</dcterms:modified>
</cp:coreProperties>
</file>